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1" r:id="rId6"/>
    <p:sldId id="264" r:id="rId7"/>
    <p:sldId id="269" r:id="rId8"/>
    <p:sldId id="305" r:id="rId9"/>
    <p:sldId id="313" r:id="rId10"/>
    <p:sldId id="268" r:id="rId11"/>
    <p:sldId id="314" r:id="rId12"/>
    <p:sldId id="298" r:id="rId13"/>
    <p:sldId id="267" r:id="rId14"/>
    <p:sldId id="307" r:id="rId15"/>
    <p:sldId id="304" r:id="rId16"/>
    <p:sldId id="309" r:id="rId17"/>
    <p:sldId id="273" r:id="rId18"/>
    <p:sldId id="275" r:id="rId19"/>
    <p:sldId id="312" r:id="rId20"/>
    <p:sldId id="274" r:id="rId21"/>
    <p:sldId id="310" r:id="rId22"/>
    <p:sldId id="276" r:id="rId23"/>
    <p:sldId id="316" r:id="rId24"/>
    <p:sldId id="272" r:id="rId25"/>
    <p:sldId id="311" r:id="rId26"/>
    <p:sldId id="284" r:id="rId27"/>
    <p:sldId id="278" r:id="rId28"/>
    <p:sldId id="285" r:id="rId29"/>
    <p:sldId id="283" r:id="rId30"/>
    <p:sldId id="281" r:id="rId31"/>
    <p:sldId id="282" r:id="rId32"/>
    <p:sldId id="315" r:id="rId33"/>
    <p:sldId id="279" r:id="rId34"/>
    <p:sldId id="317" r:id="rId35"/>
    <p:sldId id="287" r:id="rId36"/>
    <p:sldId id="291" r:id="rId37"/>
    <p:sldId id="292" r:id="rId38"/>
    <p:sldId id="293" r:id="rId39"/>
    <p:sldId id="295" r:id="rId40"/>
    <p:sldId id="299" r:id="rId41"/>
    <p:sldId id="301" r:id="rId42"/>
    <p:sldId id="303" r:id="rId43"/>
    <p:sldId id="302" r:id="rId44"/>
    <p:sldId id="300" r:id="rId45"/>
    <p:sldId id="26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FF"/>
    <a:srgbClr val="E937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43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2DA36-0EAE-4790-ABCE-2FE9F904E99A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214414" y="1500174"/>
            <a:ext cx="6286544" cy="1827215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E937D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«Инновационные формы работы с родителями в ДОУ»</a:t>
            </a:r>
            <a:endParaRPr lang="ru-RU" sz="5400" b="1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solidFill>
                <a:srgbClr val="E937D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43808" y="4077072"/>
            <a:ext cx="5544616" cy="19236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Старшая группа.</a:t>
            </a:r>
          </a:p>
          <a:p>
            <a:r>
              <a:rPr lang="ru-RU" sz="2400" b="1" dirty="0" smtClean="0">
                <a:solidFill>
                  <a:srgbClr val="0066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Волкова Н.А</a:t>
            </a:r>
            <a:r>
              <a:rPr lang="ru-RU" sz="2400" b="1" dirty="0" smtClean="0">
                <a:solidFill>
                  <a:srgbClr val="0066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., </a:t>
            </a:r>
            <a:r>
              <a:rPr lang="ru-RU" sz="2400" b="1" dirty="0" err="1" smtClean="0">
                <a:solidFill>
                  <a:srgbClr val="0066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Занкова</a:t>
            </a:r>
            <a:r>
              <a:rPr lang="ru-RU" sz="2400" b="1" dirty="0" smtClean="0">
                <a:solidFill>
                  <a:srgbClr val="0066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Л. 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571480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Детско-родительские проекты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IMG_61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714620"/>
            <a:ext cx="3857620" cy="3000372"/>
          </a:xfrm>
          <a:prstGeom prst="rect">
            <a:avLst/>
          </a:prstGeom>
        </p:spPr>
      </p:pic>
      <p:pic>
        <p:nvPicPr>
          <p:cNvPr id="9" name="Рисунок 8" descr="IMG_61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643314"/>
            <a:ext cx="3929090" cy="2857496"/>
          </a:xfrm>
          <a:prstGeom prst="rect">
            <a:avLst/>
          </a:prstGeom>
        </p:spPr>
      </p:pic>
      <p:pic>
        <p:nvPicPr>
          <p:cNvPr id="10" name="Рисунок 9" descr="-vu2I8jsy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428604"/>
            <a:ext cx="3857652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Особенности </a:t>
            </a:r>
            <a:r>
              <a:rPr lang="ru-RU" sz="2800" b="1" u="sng" dirty="0" smtClean="0"/>
              <a:t>проектной деятельности </a:t>
            </a:r>
            <a:r>
              <a:rPr lang="ru-RU" sz="2800" dirty="0" smtClean="0"/>
              <a:t>в детском саду заключаются в том, что ребёнок ещё не может самостоятельно сформулировать проблему, определить замысел, поэтому в воспитательно-образовательном процессе ДОУ проектная деятельность носит характер </a:t>
            </a:r>
            <a:r>
              <a:rPr lang="ru-RU" sz="2800" b="1" dirty="0" smtClean="0"/>
              <a:t>сотрудничества</a:t>
            </a:r>
            <a:r>
              <a:rPr lang="ru-RU" sz="2800" dirty="0" smtClean="0"/>
              <a:t>, в котором принимают участие дети, педагоги, </a:t>
            </a:r>
            <a:r>
              <a:rPr lang="ru-RU" sz="2800" dirty="0" smtClean="0"/>
              <a:t>родители.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14414" y="357166"/>
            <a:ext cx="7318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День открытых дверей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Рисунок 10" descr="DSC003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142984"/>
            <a:ext cx="4000528" cy="2857520"/>
          </a:xfrm>
          <a:prstGeom prst="rect">
            <a:avLst/>
          </a:prstGeom>
        </p:spPr>
      </p:pic>
      <p:pic>
        <p:nvPicPr>
          <p:cNvPr id="12" name="Рисунок 11" descr="DSC003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071546"/>
            <a:ext cx="4000528" cy="2859618"/>
          </a:xfrm>
          <a:prstGeom prst="rect">
            <a:avLst/>
          </a:prstGeom>
        </p:spPr>
      </p:pic>
      <p:pic>
        <p:nvPicPr>
          <p:cNvPr id="13" name="Рисунок 12" descr="DSC003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929066"/>
            <a:ext cx="4000496" cy="2928934"/>
          </a:xfrm>
          <a:prstGeom prst="rect">
            <a:avLst/>
          </a:prstGeom>
        </p:spPr>
      </p:pic>
      <p:pic>
        <p:nvPicPr>
          <p:cNvPr id="10" name="Рисунок 9" descr="DSC0036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3926944"/>
            <a:ext cx="4071966" cy="2931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857364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59832" y="908720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День открытых дверей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news_1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571876"/>
            <a:ext cx="4214842" cy="3071834"/>
          </a:xfrm>
          <a:prstGeom prst="rect">
            <a:avLst/>
          </a:prstGeom>
        </p:spPr>
      </p:pic>
      <p:pic>
        <p:nvPicPr>
          <p:cNvPr id="9" name="Рисунок 8" descr="IMG_59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2000240"/>
            <a:ext cx="4000496" cy="32146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/>
              <a:t>День открытых дверей </a:t>
            </a:r>
            <a:r>
              <a:rPr lang="ru-RU" dirty="0" smtClean="0"/>
              <a:t>– форма взаимодействия с родителями, открывающая дверь в мир детского сада. </a:t>
            </a:r>
            <a:r>
              <a:rPr lang="ru-RU" dirty="0" smtClean="0"/>
              <a:t>Родители имеют возможность познакомиться с работой специалистов дошкольного </a:t>
            </a:r>
            <a:r>
              <a:rPr lang="ru-RU" dirty="0" smtClean="0"/>
              <a:t>образовательного </a:t>
            </a:r>
            <a:r>
              <a:rPr lang="ru-RU" dirty="0" smtClean="0"/>
              <a:t>учреждения, образовательной </a:t>
            </a:r>
            <a:r>
              <a:rPr lang="ru-RU" dirty="0" smtClean="0"/>
              <a:t>программой, в соответствии с которой осуществляется воспитательно-образовательный процесс, наблюдают специально организованные занятия с детьми, а также включаются в разнообразную совместную деятельность с </a:t>
            </a:r>
            <a:r>
              <a:rPr lang="ru-RU" dirty="0" smtClean="0"/>
              <a:t>детьми.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2976" y="285728"/>
            <a:ext cx="7389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Встреча за круглым столом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Рисунок 9" descr="IMG_88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071546"/>
            <a:ext cx="7786742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rmAutofit/>
          </a:bodyPr>
          <a:lstStyle/>
          <a:p>
            <a:r>
              <a:rPr lang="ru-RU" sz="2700" dirty="0" smtClean="0">
                <a:latin typeface="Arial" pitchFamily="34" charset="0"/>
                <a:cs typeface="Arial" pitchFamily="34" charset="0"/>
              </a:rPr>
              <a:t>Встреча за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круглым столом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дает возможность в нетрадиционной обстановке с обязательным участием специалистов обсудить с родителями актуальные проблемы воспитания.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59832" y="214290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Спортивно-музыкальные мероприятия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IMG_34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728"/>
            <a:ext cx="3786182" cy="3405190"/>
          </a:xfrm>
          <a:prstGeom prst="rect">
            <a:avLst/>
          </a:prstGeom>
        </p:spPr>
      </p:pic>
      <p:pic>
        <p:nvPicPr>
          <p:cNvPr id="9" name="Рисунок 8" descr="IMG_35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95662"/>
            <a:ext cx="3786182" cy="3262338"/>
          </a:xfrm>
          <a:prstGeom prst="rect">
            <a:avLst/>
          </a:prstGeom>
        </p:spPr>
      </p:pic>
      <p:pic>
        <p:nvPicPr>
          <p:cNvPr id="10" name="Рисунок 9" descr="IMG_35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2357430"/>
            <a:ext cx="4643470" cy="37147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357166"/>
            <a:ext cx="76037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Музыкально-творческие вечера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IMG_6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71744"/>
            <a:ext cx="4643438" cy="3929090"/>
          </a:xfrm>
          <a:prstGeom prst="rect">
            <a:avLst/>
          </a:prstGeom>
        </p:spPr>
      </p:pic>
      <p:pic>
        <p:nvPicPr>
          <p:cNvPr id="10" name="Рисунок 9" descr="IMG_64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30" y="2571744"/>
            <a:ext cx="4643470" cy="39052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rmAutofit/>
          </a:bodyPr>
          <a:lstStyle/>
          <a:p>
            <a:pPr algn="l"/>
            <a:r>
              <a:rPr lang="ru-RU" sz="2400" b="1" u="sng" dirty="0" err="1" smtClean="0">
                <a:latin typeface="Arial" pitchFamily="34" charset="0"/>
                <a:cs typeface="Arial" pitchFamily="34" charset="0"/>
              </a:rPr>
              <a:t>Досуговые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 формы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 организации общения призваны устанавливать теплые неформальные отношения между педагогами 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родителями, а также более доверительные отношения между родителями и детьми. В дальнейшем педагогам проще налаживать с ними контакты,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предоставлять педагогическую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информацию, они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  </a:t>
            </a:r>
            <a:r>
              <a:rPr lang="ru-RU" sz="2400" u="sng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u="sng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позволяют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лучше узнать своих детей родителям,  а детям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родителей,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открыть для себя еще не известные стороны их интересов, увлечений, таланта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700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7072290"/>
          </a:xfrm>
          <a:prstGeom prst="rect">
            <a:avLst/>
          </a:prstGeom>
          <a:noFill/>
        </p:spPr>
      </p:pic>
      <p:pic>
        <p:nvPicPr>
          <p:cNvPr id="5" name="Picture 2" descr="&amp;Scy;&amp;kcy;&amp;rcy;&amp;acy;&amp;pcy;-&amp;ncy;&amp;acy;&amp;bcy;&amp;ocy;&amp;rcy; &quot;&amp;YAcy;&amp;rcy;&amp;kcy;&amp;icy;&amp;iecy; &amp;kcy;&amp;rcy;&amp;acy;&amp;scy;&amp;kcy;&amp;icy; &amp;vcy;&amp;iecy;&amp;scy;&amp;ncy;&amp;ycy;&quot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73596">
            <a:off x="0" y="214290"/>
            <a:ext cx="2143107" cy="1801698"/>
          </a:xfrm>
          <a:prstGeom prst="rect">
            <a:avLst/>
          </a:prstGeom>
          <a:noFill/>
        </p:spPr>
      </p:pic>
      <p:pic>
        <p:nvPicPr>
          <p:cNvPr id="6" name="Picture 8" descr="&amp;Bcy;&amp;acy;&amp;bcy;&amp;ocy;&amp;chcy;&amp;kcy;&amp;icy;. (2) &amp;Kcy;&amp;lcy;&amp;icy;&amp;pcy;&amp;acy;&amp;rcy;&amp;tcy; &amp;vcy; Png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62198">
            <a:off x="7663837" y="5494318"/>
            <a:ext cx="1499439" cy="10438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51720" y="908720"/>
            <a:ext cx="6840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i="1" dirty="0" smtClean="0"/>
              <a:t>От того, как прошло детство, кто вёл ребенка за руку в детские годы, что вошло в его разум и сердце из окружающего мира – от этого в решающей степени зависит, каким человеком станет сегодняшний малыш.</a:t>
            </a:r>
            <a:endParaRPr lang="ru-RU" sz="3200" dirty="0" smtClean="0"/>
          </a:p>
          <a:p>
            <a:pPr algn="r"/>
            <a:r>
              <a:rPr lang="ru-RU" sz="3200" i="1" dirty="0" smtClean="0"/>
              <a:t>В.А. Сухомлинский</a:t>
            </a:r>
            <a:endParaRPr lang="ru-RU" sz="3200" dirty="0" smtClean="0"/>
          </a:p>
          <a:p>
            <a:pPr marL="420624" indent="-384048">
              <a:defRPr/>
            </a:pPr>
            <a:r>
              <a:rPr lang="ru-RU" sz="3200" i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642918"/>
            <a:ext cx="371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Стенгазеты и журналы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P81126-072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85992"/>
            <a:ext cx="4714908" cy="3286148"/>
          </a:xfrm>
          <a:prstGeom prst="rect">
            <a:avLst/>
          </a:prstGeom>
        </p:spPr>
      </p:pic>
      <p:pic>
        <p:nvPicPr>
          <p:cNvPr id="9" name="Рисунок 8" descr="P81126-0755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786190"/>
            <a:ext cx="4357686" cy="2643206"/>
          </a:xfrm>
          <a:prstGeom prst="rect">
            <a:avLst/>
          </a:prstGeom>
        </p:spPr>
      </p:pic>
      <p:pic>
        <p:nvPicPr>
          <p:cNvPr id="10" name="Рисунок 9" descr="P81127-1924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286365" y="-285759"/>
            <a:ext cx="3357585" cy="43576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Газеты</a:t>
            </a:r>
            <a:r>
              <a:rPr lang="ru-RU" sz="2400" u="sng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Преимущество групповой газеты в том, что она строго ориентирована на конкретных родителей, учитывает уровень их образования, запросы,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интересы.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Газета для родителей, среди прочих достоинств, обладает еще одним неоспоримым качеством – здесь совершенно исчезает элемент принуждения, о котором с тревогой говорят психологи, подчеркивая, что именно оно отталкивает родителей, мешает восприятию даже интересной и значимой информации. Газету можно читать, можно просмотреть, а можно прочитать и применить в практике воспитания собственного ребенка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59832" y="908720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Тематические индивидуальные консультации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IMG_4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642918"/>
            <a:ext cx="3206744" cy="2786082"/>
          </a:xfrm>
          <a:prstGeom prst="rect">
            <a:avLst/>
          </a:prstGeom>
        </p:spPr>
      </p:pic>
      <p:pic>
        <p:nvPicPr>
          <p:cNvPr id="9" name="Рисунок 8" descr="IMG_35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571876"/>
            <a:ext cx="3286116" cy="2786082"/>
          </a:xfrm>
          <a:prstGeom prst="rect">
            <a:avLst/>
          </a:prstGeom>
        </p:spPr>
      </p:pic>
      <p:pic>
        <p:nvPicPr>
          <p:cNvPr id="10" name="Рисунок 9" descr="IMG_49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2786058"/>
            <a:ext cx="3071834" cy="37147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latin typeface="Arial" pitchFamily="34" charset="0"/>
                <a:cs typeface="Arial" pitchFamily="34" charset="0"/>
              </a:rPr>
              <a:t>Тематические </a:t>
            </a:r>
            <a:r>
              <a:rPr lang="ru-RU" sz="2400" b="1" i="1" u="sng" dirty="0" smtClean="0">
                <a:latin typeface="Arial" pitchFamily="34" charset="0"/>
                <a:cs typeface="Arial" pitchFamily="34" charset="0"/>
              </a:rPr>
              <a:t>консультации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организуются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 целью ответить на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вопросы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интересующие родителей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Эта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форма помогает ближе узнать жизнь семьи и оказать помощь там, где больше всего она нужна, побуждает родителей серьезно присматриваться к детям, задумываться над тем, какими путями их лучше воспитывать. Главное назначение консультации — родители убеждаются в том, что в детском саду они могут получить поддержку и совет.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429264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0800000" flipV="1">
            <a:off x="4000496" y="394262"/>
            <a:ext cx="50006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«Клубы по интересам»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DSC003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778" y="1857364"/>
            <a:ext cx="4929222" cy="3571900"/>
          </a:xfrm>
          <a:prstGeom prst="rect">
            <a:avLst/>
          </a:prstGeom>
        </p:spPr>
      </p:pic>
      <p:pic>
        <p:nvPicPr>
          <p:cNvPr id="10" name="Рисунок 9" descr="IMG_8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500438"/>
            <a:ext cx="4000496" cy="2786058"/>
          </a:xfrm>
          <a:prstGeom prst="rect">
            <a:avLst/>
          </a:prstGeom>
        </p:spPr>
      </p:pic>
      <p:pic>
        <p:nvPicPr>
          <p:cNvPr id="9" name="Рисунок 8" descr="IMG_4045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57166"/>
            <a:ext cx="3857620" cy="27860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Семейные клубы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. В отличие от родительских собраний, в основе которых назидательно-поучительная форма общения, клуб строит отношения с семьей на принципах добровольности, личной заинтересованности. В таком клубе людей объединяет общая проблема и совместные поиски оптимальных форм помощи ребенку. Тематика встреч формулируется и запрашивается родителями.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908720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Вернисажи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Рисунок 8" descr="IMG_63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8265" y="2782075"/>
            <a:ext cx="4421190" cy="3000396"/>
          </a:xfrm>
          <a:prstGeom prst="rect">
            <a:avLst/>
          </a:prstGeom>
        </p:spPr>
      </p:pic>
      <p:pic>
        <p:nvPicPr>
          <p:cNvPr id="10" name="Рисунок 9" descr="IMG_63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357562"/>
            <a:ext cx="3786182" cy="3071834"/>
          </a:xfrm>
          <a:prstGeom prst="rect">
            <a:avLst/>
          </a:prstGeom>
        </p:spPr>
      </p:pic>
      <p:pic>
        <p:nvPicPr>
          <p:cNvPr id="11" name="Рисунок 10" descr="P81126-0741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428604"/>
            <a:ext cx="3714744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214950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59832" y="908720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Субботники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IMG_5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78563" y="892951"/>
            <a:ext cx="3643338" cy="2714644"/>
          </a:xfrm>
          <a:prstGeom prst="rect">
            <a:avLst/>
          </a:prstGeom>
        </p:spPr>
      </p:pic>
      <p:pic>
        <p:nvPicPr>
          <p:cNvPr id="9" name="Рисунок 8" descr="P81126-1113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785926"/>
            <a:ext cx="3428992" cy="2428892"/>
          </a:xfrm>
          <a:prstGeom prst="rect">
            <a:avLst/>
          </a:prstGeom>
        </p:spPr>
      </p:pic>
      <p:pic>
        <p:nvPicPr>
          <p:cNvPr id="10" name="Рисунок 9" descr="Майкл, Даша, Валер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4396808"/>
            <a:ext cx="3429024" cy="2461192"/>
          </a:xfrm>
          <a:prstGeom prst="rect">
            <a:avLst/>
          </a:prstGeom>
        </p:spPr>
      </p:pic>
      <p:pic>
        <p:nvPicPr>
          <p:cNvPr id="11" name="Рисунок 10" descr="IMG_34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357694"/>
            <a:ext cx="3286116" cy="250030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72066" y="285729"/>
            <a:ext cx="34603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Приобщение к нравственно-духовным ценностям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IMG_56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309934"/>
            <a:ext cx="4286280" cy="3548066"/>
          </a:xfrm>
          <a:prstGeom prst="rect">
            <a:avLst/>
          </a:prstGeom>
        </p:spPr>
      </p:pic>
      <p:pic>
        <p:nvPicPr>
          <p:cNvPr id="9" name="Рисунок 8" descr="IMG_59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2928934"/>
            <a:ext cx="3929058" cy="3500462"/>
          </a:xfrm>
          <a:prstGeom prst="rect">
            <a:avLst/>
          </a:prstGeom>
        </p:spPr>
      </p:pic>
      <p:pic>
        <p:nvPicPr>
          <p:cNvPr id="10" name="Рисунок 9" descr="IMG_566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190" y="2928934"/>
            <a:ext cx="4000528" cy="3548066"/>
          </a:xfrm>
          <a:prstGeom prst="rect">
            <a:avLst/>
          </a:prstGeom>
        </p:spPr>
      </p:pic>
      <p:pic>
        <p:nvPicPr>
          <p:cNvPr id="11" name="Рисунок 10" descr="IMG_565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34" y="500042"/>
            <a:ext cx="4214842" cy="31909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143504" y="908720"/>
            <a:ext cx="3388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Групповые традиции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Рисунок 8" descr="IMG_62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2857496"/>
            <a:ext cx="5286380" cy="3762380"/>
          </a:xfrm>
          <a:prstGeom prst="rect">
            <a:avLst/>
          </a:prstGeom>
        </p:spPr>
      </p:pic>
      <p:pic>
        <p:nvPicPr>
          <p:cNvPr id="8" name="Рисунок 7" descr="Тема Г., Майкл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81000"/>
            <a:ext cx="4286280" cy="32623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12" name="Picture 2" descr="&amp;Kcy;&amp;lcy;&amp;icy;&amp;pcy;&amp;acy;&amp;rcy;&amp;tcy;&amp;ycy; &amp;bcy;&amp;acy;&amp;bcy;&amp;ocy;&amp;chcy;&amp;k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8184">
            <a:off x="0" y="428604"/>
            <a:ext cx="3143240" cy="6215105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63688" y="144412"/>
            <a:ext cx="738031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адачи: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создание условия для участия родителей в жизни ребенка в детском саду;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 установление партнерских, доверительных, уважительных отношений между педагогами и родителями;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 оказание психолого-педагогической поддержки родителям в воспитании ребенка и повышении компетентности в вопросах развития и воспитания, охраны и укрепления здоровья детей;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 непрерывное повышение компетентности педагогов в вопросах взаимодействия с семьей воспитанников.</a:t>
            </a:r>
            <a:endParaRPr kumimoji="0" lang="ru-RU" sz="2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59832" y="908720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Участие в конкурсах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DSC00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3000372"/>
            <a:ext cx="4214810" cy="3502560"/>
          </a:xfrm>
          <a:prstGeom prst="rect">
            <a:avLst/>
          </a:prstGeom>
        </p:spPr>
      </p:pic>
      <p:pic>
        <p:nvPicPr>
          <p:cNvPr id="10" name="Рисунок 9" descr="IMG_58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500578" y="2428852"/>
            <a:ext cx="4929190" cy="3500462"/>
          </a:xfrm>
          <a:prstGeom prst="rect">
            <a:avLst/>
          </a:prstGeom>
        </p:spPr>
      </p:pic>
      <p:pic>
        <p:nvPicPr>
          <p:cNvPr id="11" name="Рисунок 10" descr="news_3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428604"/>
            <a:ext cx="2286016" cy="25003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59832" y="908720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Участие в акциях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IMG_34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446506" y="1732333"/>
            <a:ext cx="5107789" cy="3214710"/>
          </a:xfrm>
          <a:prstGeom prst="rect">
            <a:avLst/>
          </a:prstGeom>
        </p:spPr>
      </p:pic>
      <p:pic>
        <p:nvPicPr>
          <p:cNvPr id="9" name="Рисунок 8" descr="IMG_5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786170" y="2286004"/>
            <a:ext cx="5072098" cy="364331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4692"/>
          </a:xfrm>
        </p:spPr>
        <p:txBody>
          <a:bodyPr>
            <a:normAutofit/>
          </a:bodyPr>
          <a:lstStyle/>
          <a:p>
            <a:r>
              <a:rPr lang="ru-RU" sz="2700" dirty="0" smtClean="0">
                <a:latin typeface="Arial" pitchFamily="34" charset="0"/>
                <a:cs typeface="Arial" pitchFamily="34" charset="0"/>
              </a:rPr>
              <a:t>Воспитание духовной личности возможно только при условии единого взаимодействия и взаимодействия семьи и ДОУ. Опираясь на эмоциональную отзывчивость дошкольников, их впечатлительность, воображения, стремлению к подражательности,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можно воспитать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у детей качества: заботливость, внимательность, </a:t>
            </a:r>
            <a:r>
              <a:rPr lang="ru-RU" sz="2700" dirty="0" smtClean="0">
                <a:latin typeface="Arial" pitchFamily="34" charset="0"/>
                <a:cs typeface="Arial" pitchFamily="34" charset="0"/>
              </a:rPr>
              <a:t>доброжелательность. Познакомить с традициями своего народа и создать свои групповые традиции.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59832" y="908720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accent4">
                    <a:lumMod val="50000"/>
                  </a:schemeClr>
                </a:solidFill>
              </a:rPr>
              <a:t>Фоотчеты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0MHi06WEPm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1785926"/>
            <a:ext cx="2857520" cy="4214818"/>
          </a:xfrm>
          <a:prstGeom prst="rect">
            <a:avLst/>
          </a:prstGeom>
        </p:spPr>
      </p:pic>
      <p:pic>
        <p:nvPicPr>
          <p:cNvPr id="9" name="Рисунок 8" descr="rOb6gzbyCM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1785926"/>
            <a:ext cx="2714644" cy="4143404"/>
          </a:xfrm>
          <a:prstGeom prst="rect">
            <a:avLst/>
          </a:prstGeom>
        </p:spPr>
      </p:pic>
      <p:pic>
        <p:nvPicPr>
          <p:cNvPr id="11" name="Рисунок 10" descr="IMG_63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464395" y="2464603"/>
            <a:ext cx="4214842" cy="271461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857496"/>
            <a:ext cx="7772400" cy="2911479"/>
          </a:xfrm>
        </p:spPr>
        <p:txBody>
          <a:bodyPr>
            <a:normAutofit fontScale="90000"/>
          </a:bodyPr>
          <a:lstStyle/>
          <a:p>
            <a:r>
              <a:rPr lang="ru-RU" sz="2800" b="0" dirty="0" smtClean="0">
                <a:latin typeface="Arial" pitchFamily="34" charset="0"/>
                <a:cs typeface="Arial" pitchFamily="34" charset="0"/>
              </a:rPr>
              <a:t>Мы используем </a:t>
            </a:r>
            <a:r>
              <a:rPr lang="ru-RU" sz="2800" b="0" u="sng" dirty="0" err="1" smtClean="0">
                <a:latin typeface="Arial" pitchFamily="34" charset="0"/>
                <a:cs typeface="Arial" pitchFamily="34" charset="0"/>
              </a:rPr>
              <a:t>фотоотчеты</a:t>
            </a:r>
            <a:r>
              <a:rPr lang="ru-RU" sz="2800" b="0" dirty="0" smtClean="0">
                <a:latin typeface="Arial" pitchFamily="34" charset="0"/>
                <a:cs typeface="Arial" pitchFamily="34" charset="0"/>
              </a:rPr>
              <a:t> для информирования родителей о жизни детей в детском саду, а родители присылают фотографии для образовательной деятельности, проектов, фотовыставок, особенно важна такая форма работы в период адаптации.</a:t>
            </a:r>
            <a:endParaRPr lang="ru-RU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00109"/>
            <a:ext cx="7772400" cy="1285883"/>
          </a:xfrm>
        </p:spPr>
        <p:txBody>
          <a:bodyPr>
            <a:normAutofit/>
          </a:bodyPr>
          <a:lstStyle/>
          <a:p>
            <a:r>
              <a:rPr lang="ru-RU" sz="6600" dirty="0" smtClean="0"/>
              <a:t>         </a:t>
            </a:r>
            <a:r>
              <a:rPr lang="ru-RU" sz="6600" dirty="0" err="1" smtClean="0"/>
              <a:t>Фототчеты</a:t>
            </a:r>
            <a:endParaRPr lang="ru-RU" sz="6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60"/>
            <a:ext cx="8215370" cy="571504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Олимпиада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3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5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1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357298"/>
            <a:ext cx="1428750" cy="1200150"/>
          </a:xfrm>
          <a:prstGeom prst="rect">
            <a:avLst/>
          </a:prstGeom>
          <a:noFill/>
        </p:spPr>
      </p:pic>
      <p:pic>
        <p:nvPicPr>
          <p:cNvPr id="18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071810"/>
            <a:ext cx="1428750" cy="1200150"/>
          </a:xfrm>
          <a:prstGeom prst="rect">
            <a:avLst/>
          </a:prstGeom>
          <a:noFill/>
        </p:spPr>
      </p:pic>
      <p:pic>
        <p:nvPicPr>
          <p:cNvPr id="19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714884"/>
            <a:ext cx="1428750" cy="1200150"/>
          </a:xfrm>
          <a:prstGeom prst="rect">
            <a:avLst/>
          </a:prstGeom>
          <a:noFill/>
        </p:spPr>
      </p:pic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2411760" y="0"/>
            <a:ext cx="6275040" cy="65973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    Современные подходы к    организации взаимодействия    семьи и ДОУ.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2700" i="1" dirty="0" smtClean="0"/>
              <a:t>Отношения детского  учреждения с семьёй должны быть основаны  на сотрудничестве и взаимодействии при условии открытости детского сада внутрь и наружу</a:t>
            </a:r>
            <a:r>
              <a:rPr lang="ru-RU" sz="2700" i="1" dirty="0" smtClean="0"/>
              <a:t>.</a:t>
            </a:r>
            <a:r>
              <a:rPr lang="ru-RU" sz="2700" i="1" dirty="0" smtClean="0"/>
              <a:t> Семья и детский сад - два общественных института, которые стоят у истоков нашего будущего. </a:t>
            </a:r>
            <a:r>
              <a:rPr lang="ru-RU" sz="2700" i="1" dirty="0" smtClean="0"/>
              <a:t>Но не </a:t>
            </a:r>
            <a:r>
              <a:rPr lang="ru-RU" sz="2700" i="1" dirty="0" smtClean="0"/>
              <a:t>всегда </a:t>
            </a:r>
            <a:r>
              <a:rPr lang="ru-RU" sz="2700" i="1" dirty="0" smtClean="0"/>
              <a:t> </a:t>
            </a:r>
            <a:r>
              <a:rPr lang="ru-RU" sz="2700" i="1" dirty="0" smtClean="0"/>
              <a:t>детскому саду и семье хватает взаимопонимания, такта, терпения, чтобы услышать и понять друг друга</a:t>
            </a:r>
            <a:r>
              <a:rPr lang="ru-RU" sz="3200" i="1" dirty="0" smtClean="0"/>
              <a:t>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Фестиваль к Дню Победы.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SC000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285860"/>
            <a:ext cx="7858180" cy="528641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285728"/>
            <a:ext cx="3770289" cy="6286543"/>
          </a:xfrm>
          <a:prstGeom prst="rect">
            <a:avLst/>
          </a:prstGeom>
        </p:spPr>
      </p:pic>
      <p:pic>
        <p:nvPicPr>
          <p:cNvPr id="5" name="Рисунок 4" descr="DSC0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2357430"/>
            <a:ext cx="1254034" cy="1672046"/>
          </a:xfrm>
          <a:prstGeom prst="rect">
            <a:avLst/>
          </a:prstGeom>
        </p:spPr>
      </p:pic>
      <p:pic>
        <p:nvPicPr>
          <p:cNvPr id="6" name="Рисунок 5" descr="getImage (2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85728"/>
            <a:ext cx="4500558" cy="635793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0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0"/>
            <a:ext cx="4714876" cy="3429000"/>
          </a:xfrm>
          <a:prstGeom prst="rect">
            <a:avLst/>
          </a:prstGeom>
        </p:spPr>
      </p:pic>
      <p:pic>
        <p:nvPicPr>
          <p:cNvPr id="4" name="Рисунок 3" descr="getImage (7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6124"/>
            <a:ext cx="4214810" cy="3571876"/>
          </a:xfrm>
          <a:prstGeom prst="rect">
            <a:avLst/>
          </a:prstGeom>
        </p:spPr>
      </p:pic>
      <p:pic>
        <p:nvPicPr>
          <p:cNvPr id="5" name="Рисунок 4" descr="getImage (5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214810" cy="3357562"/>
          </a:xfrm>
          <a:prstGeom prst="rect">
            <a:avLst/>
          </a:prstGeom>
        </p:spPr>
      </p:pic>
      <p:pic>
        <p:nvPicPr>
          <p:cNvPr id="6" name="Рисунок 5" descr="getImage (3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3357562"/>
            <a:ext cx="4786314" cy="350043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tImage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0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8501122" cy="621510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Вывод: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00034" y="1268760"/>
            <a:ext cx="8229600" cy="518600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11" name="Picture 4" descr="&amp;Kcy;&amp;lcy;&amp;icy;&amp;pcy;&amp;acy;&amp;rcy;&amp;tcy; PNG - &amp;Bcy;&amp;acy;&amp;bcy;&amp;ocy;&amp;chcy;&amp;kcy;&amp;icy;. &amp;Kcy;&amp;ocy;&amp;mcy;&amp;mcy;&amp;iecy;&amp;ncy;&amp;tcy;&amp;acy;&amp;rcy;&amp;icy;&amp;icy; : &amp;Dcy;&amp;ncy;&amp;iecy;&amp;vcy;&amp;ncy;&amp;icy;&amp;kcy;&amp;icy; &amp;ncy;&amp;acy; &amp;Kcy;&amp;P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8485">
            <a:off x="-44076" y="259771"/>
            <a:ext cx="2388984" cy="1714488"/>
          </a:xfrm>
          <a:prstGeom prst="rect">
            <a:avLst/>
          </a:prstGeom>
          <a:noFill/>
        </p:spPr>
      </p:pic>
      <p:pic>
        <p:nvPicPr>
          <p:cNvPr id="12" name="Picture 4" descr="&amp;Kcy;&amp;lcy;&amp;icy;&amp;pcy;&amp;acy;&amp;rcy;&amp;tcy; PNG - &amp;Bcy;&amp;acy;&amp;bcy;&amp;ocy;&amp;chcy;&amp;kcy;&amp;icy;. &amp;Kcy;&amp;ocy;&amp;mcy;&amp;mcy;&amp;iecy;&amp;ncy;&amp;tcy;&amp;acy;&amp;rcy;&amp;icy;&amp;icy; : &amp;Dcy;&amp;ncy;&amp;iecy;&amp;vcy;&amp;ncy;&amp;icy;&amp;kcy;&amp;icy; &amp;ncy;&amp;acy; &amp;Kcy;&amp;P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03744">
            <a:off x="7338611" y="5156963"/>
            <a:ext cx="1917011" cy="137577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35696" y="1693705"/>
            <a:ext cx="730830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i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Основная цель всех форм и видов взаимодействия ДОУ с семьёй установление доверительных отношений между детьми, родителями и педагогами, воспитание потребности делиться друг с другом своими проблемами  и совместно их решать. Этому способствуют нетрадиционные формы взаимодействия с семьёй.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5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20888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59832" y="908720"/>
            <a:ext cx="547260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Нетрадиционные формы взаимодействия  детского сада с 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семьёй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работе с родителями мы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стараемся использовать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много разных форм, которые сближают педагога и родителей, приближают семью к саду, помогают определить оптимальные пути воздействия в воспитательном влиянии на ребенка.</a:t>
            </a:r>
          </a:p>
          <a:p>
            <a:pPr algn="ctr"/>
            <a:endParaRPr lang="ru-RU" sz="4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0"/>
            <a:ext cx="777686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/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мастер-классы</a:t>
            </a:r>
            <a:r>
              <a:rPr lang="ru-RU" sz="3200" dirty="0" smtClean="0"/>
              <a:t> 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детско-родительские проекты</a:t>
            </a:r>
            <a:endParaRPr lang="ru-RU" sz="3200" dirty="0" smtClean="0"/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 день открытых дверей 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«круглый стол»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err="1" smtClean="0"/>
              <a:t>досуговые</a:t>
            </a:r>
            <a:r>
              <a:rPr lang="ru-RU" sz="3200" i="1" dirty="0" smtClean="0"/>
              <a:t> мероприятия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информационные стенгазеты</a:t>
            </a:r>
            <a:r>
              <a:rPr lang="ru-RU" sz="3200" dirty="0" smtClean="0"/>
              <a:t>  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тематические консультации</a:t>
            </a:r>
            <a:r>
              <a:rPr lang="ru-RU" sz="3200" dirty="0" smtClean="0"/>
              <a:t> </a:t>
            </a:r>
          </a:p>
          <a:p>
            <a:pPr lvl="1">
              <a:buFont typeface="Arial" pitchFamily="34" charset="0"/>
              <a:buChar char="•"/>
            </a:pPr>
            <a:r>
              <a:rPr lang="ru-RU" sz="3200" dirty="0" smtClean="0"/>
              <a:t> </a:t>
            </a:r>
            <a:r>
              <a:rPr lang="ru-RU" sz="3200" i="1" dirty="0" smtClean="0"/>
              <a:t>клубы для родителей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выставки, вернисажи детских работ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субботники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приобщение к народной культуре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smtClean="0"/>
              <a:t>участие </a:t>
            </a:r>
            <a:r>
              <a:rPr lang="ru-RU" sz="3200" i="1" dirty="0" smtClean="0"/>
              <a:t>в </a:t>
            </a:r>
            <a:r>
              <a:rPr lang="ru-RU" sz="3200" i="1" dirty="0" smtClean="0"/>
              <a:t>конкурсах</a:t>
            </a:r>
          </a:p>
          <a:p>
            <a:pPr lvl="1">
              <a:buFont typeface="Arial" pitchFamily="34" charset="0"/>
              <a:buChar char="•"/>
            </a:pPr>
            <a:r>
              <a:rPr lang="ru-RU" sz="3200" i="1" dirty="0" err="1" smtClean="0"/>
              <a:t>фотоотчеты</a:t>
            </a:r>
            <a:r>
              <a:rPr lang="ru-RU" sz="3200" dirty="0" smtClean="0"/>
              <a:t> </a:t>
            </a:r>
          </a:p>
          <a:p>
            <a:pPr lvl="1"/>
            <a:r>
              <a:rPr lang="ru-RU" sz="3200" dirty="0" smtClean="0"/>
              <a:t> </a:t>
            </a:r>
            <a:endParaRPr lang="ru-RU" sz="3200" dirty="0"/>
          </a:p>
        </p:txBody>
      </p:sp>
      <p:pic>
        <p:nvPicPr>
          <p:cNvPr id="4" name="Picture 8" descr="&amp;Dcy;&amp;icy;&amp;zcy;&amp;acy;&amp;jcy;&amp;ncy; &amp;scy;&amp;tcy;&amp;ucy;&amp;dcy;&amp;icy;&amp;yacy; Aedus Design. &amp;Kcy;&amp;ocy;&amp;mcy;&amp;pcy;&amp;lcy;&amp;iecy;&amp;kcy;&amp;scy;&amp;ncy;&amp;ycy;&amp;iecy; &amp;dcy;&amp;icy;&amp;zcy;&amp;acy;&amp;jcy;&amp;ncy;&amp;iecy;&amp;rcy;&amp;scy;&amp;kcy;&amp;icy;&amp;iecy; &amp;rcy;&amp;iecy;&amp;shcy;&amp;iecy;&amp;ncy;&amp;icy;&amp;yacy; &amp;vcy; &amp;pcy;&amp;ocy;&amp;lcy;&amp;icy;&amp;gcy;&amp;rcy;&amp;acy;&amp;fcy;&amp;icy;&amp;icy; &amp;icy; &amp;icy;&amp;ncy;&amp;tcy;&amp;iecy;&amp;rcy;&amp;ncy;&amp;iecy;&amp;tcy;: &amp;scy;&amp;ocy;&amp;zcy;&amp;dcy;&amp;acy;&amp;ncy;&amp;icy;&amp;iecy; web &amp;scy;&amp;acy;&amp;jcy;&amp;tcy;&amp;ocy;&amp;vcy;, &amp;dcy;&amp;icy;&amp;zcy;&amp;acy;&amp;jcy;&amp;ncy; &amp;kcy;&amp;acy;&amp;tcy;&amp;acy;&amp;lcy;&amp;ocy;&amp;gcy;&amp;ocy;&amp;vcy; &amp;icy; &amp;k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78264">
            <a:off x="6524618" y="802817"/>
            <a:ext cx="3370599" cy="2703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4500570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643446"/>
            <a:ext cx="1428750" cy="12001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857884" y="285728"/>
            <a:ext cx="2857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Мастер-класс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Рисунок 11" descr="image (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071678"/>
            <a:ext cx="4357686" cy="3214686"/>
          </a:xfrm>
          <a:prstGeom prst="rect">
            <a:avLst/>
          </a:prstGeom>
        </p:spPr>
      </p:pic>
      <p:pic>
        <p:nvPicPr>
          <p:cNvPr id="13" name="Рисунок 12" descr="image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14290"/>
            <a:ext cx="4500594" cy="3143272"/>
          </a:xfrm>
          <a:prstGeom prst="rect">
            <a:avLst/>
          </a:prstGeom>
        </p:spPr>
      </p:pic>
      <p:pic>
        <p:nvPicPr>
          <p:cNvPr id="14" name="Рисунок 13" descr="image (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3571876"/>
            <a:ext cx="4500594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pic>
        <p:nvPicPr>
          <p:cNvPr id="4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1428750" cy="1200150"/>
          </a:xfrm>
          <a:prstGeom prst="rect">
            <a:avLst/>
          </a:prstGeom>
          <a:noFill/>
        </p:spPr>
      </p:pic>
      <p:pic>
        <p:nvPicPr>
          <p:cNvPr id="6" name="Picture 4" descr="http://img-fotki.yandex.ru/get/4404/ladyo2004.1fa/0_5b31e_326d834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1428750" cy="1200150"/>
          </a:xfrm>
          <a:prstGeom prst="rect">
            <a:avLst/>
          </a:prstGeom>
          <a:noFill/>
        </p:spPr>
      </p:pic>
      <p:pic>
        <p:nvPicPr>
          <p:cNvPr id="8" name="Рисунок 7" descr="IMG_64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429000"/>
            <a:ext cx="4429156" cy="3119438"/>
          </a:xfrm>
          <a:prstGeom prst="rect">
            <a:avLst/>
          </a:prstGeom>
        </p:spPr>
      </p:pic>
      <p:pic>
        <p:nvPicPr>
          <p:cNvPr id="9" name="Рисунок 8" descr="IMG_643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2428868"/>
            <a:ext cx="4357686" cy="3548066"/>
          </a:xfrm>
          <a:prstGeom prst="rect">
            <a:avLst/>
          </a:prstGeom>
        </p:spPr>
      </p:pic>
      <p:pic>
        <p:nvPicPr>
          <p:cNvPr id="10" name="Рисунок 9" descr="IMG_61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85728"/>
            <a:ext cx="4429124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rmAutofit/>
          </a:bodyPr>
          <a:lstStyle/>
          <a:p>
            <a:r>
              <a:rPr lang="ru-RU" sz="2700" dirty="0" smtClean="0"/>
              <a:t>Мастер-класс- это организация совместной деятельности детей и родителей для развития творческих способностей и укрепления связи дошкольного учреждения с семьей. Именно то, что рядом с ребенком работает его надежный друг и помощник – и является преимуществом этого вида деятельности.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604</Words>
  <Application>Microsoft Office PowerPoint</Application>
  <PresentationFormat>Экран (4:3)</PresentationFormat>
  <Paragraphs>61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«Инновационные формы работы с родителями в ДОУ»</vt:lpstr>
      <vt:lpstr>Слайд 2</vt:lpstr>
      <vt:lpstr>Слайд 3</vt:lpstr>
      <vt:lpstr>    Современные подходы к    организации взаимодействия    семьи и ДОУ. Отношения детского  учреждения с семьёй должны быть основаны  на сотрудничестве и взаимодействии при условии открытости детского сада внутрь и наружу. Семья и детский сад - два общественных института, которые стоят у истоков нашего будущего. Но не всегда  детскому саду и семье хватает взаимопонимания, такта, терпения, чтобы услышать и понять друг друга. </vt:lpstr>
      <vt:lpstr>Слайд 5</vt:lpstr>
      <vt:lpstr>Слайд 6</vt:lpstr>
      <vt:lpstr>Слайд 7</vt:lpstr>
      <vt:lpstr>Слайд 8</vt:lpstr>
      <vt:lpstr>Мастер-класс- это организация совместной деятельности детей и родителей для развития творческих способностей и укрепления связи дошкольного учреждения с семьей. Именно то, что рядом с ребенком работает его надежный друг и помощник – и является преимуществом этого вида деятельности. </vt:lpstr>
      <vt:lpstr>Слайд 10</vt:lpstr>
      <vt:lpstr>Особенности проектной деятельности в детском саду заключаются в том, что ребёнок ещё не может самостоятельно сформулировать проблему, определить замысел, поэтому в воспитательно-образовательном процессе ДОУ проектная деятельность носит характер сотрудничества, в котором принимают участие дети, педагоги, родители.</vt:lpstr>
      <vt:lpstr>Слайд 12</vt:lpstr>
      <vt:lpstr>Слайд 13</vt:lpstr>
      <vt:lpstr>Слайд 14</vt:lpstr>
      <vt:lpstr>Слайд 15</vt:lpstr>
      <vt:lpstr>Встреча за круглым столом дает возможность в нетрадиционной обстановке с обязательным участием специалистов обсудить с родителями актуальные проблемы воспитания. </vt:lpstr>
      <vt:lpstr>Слайд 17</vt:lpstr>
      <vt:lpstr>Слайд 18</vt:lpstr>
      <vt:lpstr>Досуговые формы организации общения призваны устанавливать теплые неформальные отношения между педагогами и родителями, а также более доверительные отношения между родителями и детьми. В дальнейшем педагогам проще налаживать с ними контакты, предоставлять педагогическую информацию, они   позволяют лучше узнать своих детей родителям,  а детям родителей, открыть для себя еще не известные стороны их интересов, увлечений, таланта.   </vt:lpstr>
      <vt:lpstr>Слайд 20</vt:lpstr>
      <vt:lpstr>Газеты. Преимущество групповой газеты в том, что она строго ориентирована на конкретных родителей, учитывает уровень их образования, запросы, интересы. Газета для родителей, среди прочих достоинств, обладает еще одним неоспоримым качеством – здесь совершенно исчезает элемент принуждения, о котором с тревогой говорят психологи, подчеркивая, что именно оно отталкивает родителей, мешает восприятию даже интересной и значимой информации. Газету можно читать, можно просмотреть, а можно прочитать и применить в практике воспитания собственного ребенка.</vt:lpstr>
      <vt:lpstr>Слайд 22</vt:lpstr>
      <vt:lpstr>Тематические консультации организуются с целью ответить на вопросы, интересующие родителей. Эта форма помогает ближе узнать жизнь семьи и оказать помощь там, где больше всего она нужна, побуждает родителей серьезно присматриваться к детям, задумываться над тем, какими путями их лучше воспитывать. Главное назначение консультации — родители убеждаются в том, что в детском саду они могут получить поддержку и совет.</vt:lpstr>
      <vt:lpstr>Слайд 24</vt:lpstr>
      <vt:lpstr>Семейные клубы. В отличие от родительских собраний, в основе которых назидательно-поучительная форма общения, клуб строит отношения с семьей на принципах добровольности, личной заинтересованности. В таком клубе людей объединяет общая проблема и совместные поиски оптимальных форм помощи ребенку. Тематика встреч формулируется и запрашивается родителями. </vt:lpstr>
      <vt:lpstr>Слайд 26</vt:lpstr>
      <vt:lpstr>Слайд 27</vt:lpstr>
      <vt:lpstr>Слайд 28</vt:lpstr>
      <vt:lpstr>Слайд 29</vt:lpstr>
      <vt:lpstr>Слайд 30</vt:lpstr>
      <vt:lpstr>Слайд 31</vt:lpstr>
      <vt:lpstr>Воспитание духовной личности возможно только при условии единого взаимодействия и взаимодействия семьи и ДОУ. Опираясь на эмоциональную отзывчивость дошкольников, их впечатлительность, воображения, стремлению к подражательности, можно воспитать у детей качества: заботливость, внимательность, доброжелательность. Познакомить с традициями своего народа и создать свои групповые традиции. </vt:lpstr>
      <vt:lpstr>Слайд 33</vt:lpstr>
      <vt:lpstr>Мы используем фотоотчеты для информирования родителей о жизни детей в детском саду, а родители присылают фотографии для образовательной деятельности, проектов, фотовыставок, особенно важна такая форма работы в период адаптации.</vt:lpstr>
      <vt:lpstr>Олимпиада</vt:lpstr>
      <vt:lpstr>Слайд 36</vt:lpstr>
      <vt:lpstr>Слайд 37</vt:lpstr>
      <vt:lpstr>Слайд 38</vt:lpstr>
      <vt:lpstr>Слайд 39</vt:lpstr>
      <vt:lpstr>Фестиваль к Дню Победы.</vt:lpstr>
      <vt:lpstr>Слайд 41</vt:lpstr>
      <vt:lpstr>Слайд 42</vt:lpstr>
      <vt:lpstr>Слайд 43</vt:lpstr>
      <vt:lpstr>Слайд 44</vt:lpstr>
      <vt:lpstr>Вывод: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U2</dc:creator>
  <cp:lastModifiedBy>Лариса</cp:lastModifiedBy>
  <cp:revision>62</cp:revision>
  <dcterms:created xsi:type="dcterms:W3CDTF">2015-03-03T19:22:52Z</dcterms:created>
  <dcterms:modified xsi:type="dcterms:W3CDTF">2018-11-29T19:40:22Z</dcterms:modified>
</cp:coreProperties>
</file>